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it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595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48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Employee Promotion Analytics &amp; Prediction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41257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Dashboard | SQL | Python | Machine Learning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Decision-support analytics project for HR teams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862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Key Takeaways &amp; Recommendations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1707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Key Takeaways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82285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Promotions are highly selective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2795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Performance and recognition dominate decisions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3306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Training ROI is weak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7525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Structural bottlenecks exist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31745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Retention risk is real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31707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Recommendations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56321" y="382285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Align training with promotion criteria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62795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Review promotion capacity in constrained departments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43306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Proactively monitor high-performing employees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623816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Use analytics to support transparent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80317"/>
            <a:ext cx="75221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Business Context &amp; Objective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85607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Business Context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50817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Employee promotions are limited and highly competitive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7618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Promotion decisions impact motivation, retention, and fairness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8441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Lack of data-driven visibility can lead to inefficiencies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85607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Project Objective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56321" y="35081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Understand promotion patterns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3132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Identify inefficiencies and </a:t>
            </a:r>
            <a:r>
              <a:rPr lang="en-IN" sz="1750" dirty="0">
                <a:solidFill>
                  <a:schemeClr val="bg2">
                    <a:lumMod val="90000"/>
                  </a:schemeClr>
                </a:solidFill>
                <a:latin typeface="Bitter" panose="020B0604020202020204" charset="0"/>
              </a:rPr>
              <a:t>Structural constraints</a:t>
            </a:r>
            <a:endParaRPr lang="en-US" sz="1750" dirty="0">
              <a:solidFill>
                <a:schemeClr val="bg2">
                  <a:lumMod val="90000"/>
                </a:schemeClr>
              </a:solidFill>
              <a:latin typeface="Bitter" panose="020B060402020202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56321" y="51183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Support promotion decisions using data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55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Dataset Overview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7127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54,808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455420" y="36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Total Employees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235893" y="257127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4,668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897523" y="36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Promoted Employees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677995" y="257127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8.52%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339626" y="36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Promotion Rate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4212550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Target Variable:</a:t>
            </a:r>
            <a:r>
              <a:rPr lang="en-US" sz="2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is_promoted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50062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Key Dimensions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589216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9FA582"/>
          </a:solidFill>
          <a:ln/>
        </p:spPr>
      </p:sp>
      <p:sp>
        <p:nvSpPr>
          <p:cNvPr id="12" name="Text 10"/>
          <p:cNvSpPr/>
          <p:nvPr/>
        </p:nvSpPr>
        <p:spPr>
          <a:xfrm>
            <a:off x="1133951" y="5771674"/>
            <a:ext cx="30009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Performance &amp; Awards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456884" y="589216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9FA582"/>
          </a:solidFill>
          <a:ln/>
        </p:spPr>
      </p:sp>
      <p:sp>
        <p:nvSpPr>
          <p:cNvPr id="14" name="Text 12"/>
          <p:cNvSpPr/>
          <p:nvPr/>
        </p:nvSpPr>
        <p:spPr>
          <a:xfrm>
            <a:off x="7797046" y="57716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Training &amp; Experience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93790" y="670012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9FA582"/>
          </a:solidFill>
          <a:ln/>
        </p:spPr>
      </p:sp>
      <p:sp>
        <p:nvSpPr>
          <p:cNvPr id="16" name="Text 14"/>
          <p:cNvSpPr/>
          <p:nvPr/>
        </p:nvSpPr>
        <p:spPr>
          <a:xfrm>
            <a:off x="1133951" y="6579632"/>
            <a:ext cx="4653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Department &amp; Recruitment Channel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56884" y="670012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9FA582"/>
          </a:solidFill>
          <a:ln/>
        </p:spPr>
      </p:sp>
      <p:sp>
        <p:nvSpPr>
          <p:cNvPr id="18" name="Text 16"/>
          <p:cNvSpPr/>
          <p:nvPr/>
        </p:nvSpPr>
        <p:spPr>
          <a:xfrm>
            <a:off x="7797046" y="65796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Demographics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699" y="506492"/>
            <a:ext cx="6722745" cy="573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End-to-End Analytics Workflow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99" y="1355765"/>
            <a:ext cx="918210" cy="11018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44504" y="1539359"/>
            <a:ext cx="2295525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Tableau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744504" y="1936433"/>
            <a:ext cx="6756797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What is happening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99" y="2457569"/>
            <a:ext cx="918210" cy="110180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44504" y="2641163"/>
            <a:ext cx="2295525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SQL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744504" y="3038237"/>
            <a:ext cx="6756797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Why it is happening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99" y="3559373"/>
            <a:ext cx="918210" cy="11018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44504" y="3742968"/>
            <a:ext cx="2295525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Python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744504" y="4140041"/>
            <a:ext cx="6756797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Validation &amp; prediction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699" y="4661178"/>
            <a:ext cx="918210" cy="110180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44504" y="4844772"/>
            <a:ext cx="2295525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ML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744504" y="5241846"/>
            <a:ext cx="6756797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Promotion likelihood estimation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642699" y="6038374"/>
            <a:ext cx="2754630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Approach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642699" y="6823353"/>
            <a:ext cx="2293144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Business-first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3391376" y="6823353"/>
            <a:ext cx="2293144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Insight-driven</a:t>
            </a:r>
            <a:endParaRPr lang="en-US" sz="1800" dirty="0"/>
          </a:p>
        </p:txBody>
      </p:sp>
      <p:sp>
        <p:nvSpPr>
          <p:cNvPr id="19" name="Text 12"/>
          <p:cNvSpPr/>
          <p:nvPr/>
        </p:nvSpPr>
        <p:spPr>
          <a:xfrm>
            <a:off x="6140053" y="6823353"/>
            <a:ext cx="2376249" cy="734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Human-in-the-loop decision support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47"/>
            <a:ext cx="69750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Dashboard Insights (What)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815351"/>
            <a:ext cx="369117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Key Dashboard Insights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1580804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1580804"/>
            <a:ext cx="121920" cy="1240393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183809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Promotions are highly selective (~9%)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1580804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1580804"/>
            <a:ext cx="121920" cy="1240393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183809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Performance rating strongly influences promotion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1580804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9609653" y="1580804"/>
            <a:ext cx="121920" cy="1240393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12" name="Text 10"/>
          <p:cNvSpPr/>
          <p:nvPr/>
        </p:nvSpPr>
        <p:spPr>
          <a:xfrm>
            <a:off x="9988868" y="183809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Award winners have much higher promotion likelihood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3048011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63310" y="3048011"/>
            <a:ext cx="121920" cy="1240393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15" name="Text 13"/>
          <p:cNvSpPr/>
          <p:nvPr/>
        </p:nvSpPr>
        <p:spPr>
          <a:xfrm>
            <a:off x="1142524" y="330530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Training score alone does not guarantee promotion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5216962" y="3048011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186482" y="3048011"/>
            <a:ext cx="121920" cy="1240393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18" name="Text 16"/>
          <p:cNvSpPr/>
          <p:nvPr/>
        </p:nvSpPr>
        <p:spPr>
          <a:xfrm>
            <a:off x="5565696" y="330530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Department size drives promotion volume, not efficiency</a:t>
            </a:r>
            <a:endParaRPr lang="en-US" sz="1750" dirty="0"/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95A2C5-1793-E0D6-189B-09B9CDEC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2" t="14499" r="8689" b="31707"/>
          <a:stretch>
            <a:fillRect/>
          </a:stretch>
        </p:blipFill>
        <p:spPr>
          <a:xfrm>
            <a:off x="763310" y="4404611"/>
            <a:ext cx="13073181" cy="36800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0098" y="792480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SQL Insights: Promotion Efficiency</a:t>
            </a:r>
            <a:endParaRPr lang="en-US" sz="4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80098" y="2519839"/>
            <a:ext cx="3680460" cy="1640919"/>
          </a:xfrm>
          <a:prstGeom prst="roundRect">
            <a:avLst>
              <a:gd name="adj" fmla="val 2038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1002983" y="2742724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Promotion Leakage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02983" y="3224689"/>
            <a:ext cx="3234690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Only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8.52%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of employees are promoted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443" y="2519839"/>
            <a:ext cx="3680460" cy="1640919"/>
          </a:xfrm>
          <a:prstGeom prst="roundRect">
            <a:avLst>
              <a:gd name="adj" fmla="val 2038"/>
            </a:avLst>
          </a:prstGeom>
          <a:solidFill>
            <a:srgbClr val="3B3C3E"/>
          </a:solidFill>
          <a:ln/>
        </p:spPr>
      </p:sp>
      <p:sp>
        <p:nvSpPr>
          <p:cNvPr id="8" name="Text 5"/>
          <p:cNvSpPr/>
          <p:nvPr/>
        </p:nvSpPr>
        <p:spPr>
          <a:xfrm>
            <a:off x="4906328" y="2742724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Training ROI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06328" y="3224689"/>
            <a:ext cx="3234690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Higher training does not increase promotion probability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0098" y="4383643"/>
            <a:ext cx="7583805" cy="1284327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1002983" y="4606528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Career Progression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02983" y="5088493"/>
            <a:ext cx="713803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Promotions peak at mid-career stages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80098" y="5918716"/>
            <a:ext cx="7583805" cy="1518285"/>
          </a:xfrm>
          <a:prstGeom prst="roundRect">
            <a:avLst>
              <a:gd name="adj" fmla="val 2202"/>
            </a:avLst>
          </a:prstGeom>
          <a:solidFill>
            <a:srgbClr val="2A2C20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83" y="6227802"/>
            <a:ext cx="348258" cy="278606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574125" y="619732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Meaning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1574125" y="6768465"/>
            <a:ext cx="6566892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Promotion pipeline is constrained and selective</a:t>
            </a:r>
            <a:endParaRPr lang="en-US" sz="1750" dirty="0"/>
          </a:p>
        </p:txBody>
      </p:sp>
      <p:pic>
        <p:nvPicPr>
          <p:cNvPr id="18" name="Picture 17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1A3D4D84-E927-6D07-7C57-8AFF15D950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62" t="50559" r="47421" b="12195"/>
          <a:stretch>
            <a:fillRect/>
          </a:stretch>
        </p:blipFill>
        <p:spPr>
          <a:xfrm>
            <a:off x="9532385" y="2519839"/>
            <a:ext cx="5098015" cy="39062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39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033" y="2793802"/>
            <a:ext cx="6666428" cy="572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SQL Insights: Risk &amp; Bottlenecks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41033" y="3823930"/>
            <a:ext cx="2747605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Retention Risk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41033" y="4350544"/>
            <a:ext cx="6319480" cy="789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495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1,306</a:t>
            </a:r>
            <a:endParaRPr lang="en-US" sz="4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1033" y="5323642"/>
            <a:ext cx="6450806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high-performing employees</a:t>
            </a:r>
            <a:r>
              <a:rPr lang="en-US" sz="18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not promoted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46181" y="3823930"/>
            <a:ext cx="3102054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Department Bottlenecks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46181" y="4350544"/>
            <a:ext cx="6450806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HR, Legal, R&amp;D promote </a:t>
            </a:r>
            <a:r>
              <a:rPr lang="en-US" sz="18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&lt;10%</a:t>
            </a:r>
            <a:r>
              <a:rPr lang="en-US" sz="18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of high performers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641033" y="6152152"/>
            <a:ext cx="13348335" cy="30480"/>
          </a:xfrm>
          <a:prstGeom prst="rect">
            <a:avLst/>
          </a:prstGeom>
          <a:solidFill>
            <a:srgbClr val="C2C4B5">
              <a:alpha val="50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1033" y="6457236"/>
            <a:ext cx="2747605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Meaning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1033" y="7075408"/>
            <a:ext cx="1334833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Structural constraints, not performance gaps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41033" y="7432358"/>
            <a:ext cx="1334833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High risk of disengagement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984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2599849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5081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3301" y="3805237"/>
            <a:ext cx="4952405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Python &amp; ML Analysis</a:t>
            </a:r>
            <a:endParaRPr lang="en-US"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93301" y="4503539"/>
            <a:ext cx="2971443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Python Insights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93301" y="5172075"/>
            <a:ext cx="1324379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Promotion outcome is highly imbalanced (~9%)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93301" y="5558313"/>
            <a:ext cx="1324379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Performance rating and awards are strongest signals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693301" y="5944552"/>
            <a:ext cx="1324379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Training score and tenure show heavy overlap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693301" y="6436518"/>
            <a:ext cx="2971443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Machine Learning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360" y="6929794"/>
            <a:ext cx="198001" cy="198001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693360" y="7218640"/>
            <a:ext cx="4282559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3" name="Text 8"/>
          <p:cNvSpPr/>
          <p:nvPr/>
        </p:nvSpPr>
        <p:spPr>
          <a:xfrm>
            <a:off x="693360" y="7363301"/>
            <a:ext cx="428255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Binary classification framing</a:t>
            </a:r>
            <a:endParaRPr lang="en-US" sz="15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73920" y="6929794"/>
            <a:ext cx="198001" cy="198001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5173920" y="7218640"/>
            <a:ext cx="4282559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6" name="Text 10"/>
          <p:cNvSpPr/>
          <p:nvPr/>
        </p:nvSpPr>
        <p:spPr>
          <a:xfrm>
            <a:off x="5173920" y="7363301"/>
            <a:ext cx="4282559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XGBoost used for promotion likelihood estimation</a:t>
            </a:r>
            <a:endParaRPr lang="en-US" sz="15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4480" y="6929794"/>
            <a:ext cx="198001" cy="198001"/>
          </a:xfrm>
          <a:prstGeom prst="rect">
            <a:avLst/>
          </a:prstGeom>
        </p:spPr>
      </p:pic>
      <p:sp>
        <p:nvSpPr>
          <p:cNvPr id="18" name="Shape 11"/>
          <p:cNvSpPr/>
          <p:nvPr/>
        </p:nvSpPr>
        <p:spPr>
          <a:xfrm>
            <a:off x="9654480" y="7218640"/>
            <a:ext cx="4282678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9" name="Text 12"/>
          <p:cNvSpPr/>
          <p:nvPr/>
        </p:nvSpPr>
        <p:spPr>
          <a:xfrm>
            <a:off x="9654480" y="7363301"/>
            <a:ext cx="428267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ROC-AUC ≈ 0.68</a:t>
            </a:r>
            <a:endParaRPr lang="en-US" sz="1550" dirty="0"/>
          </a:p>
        </p:txBody>
      </p:sp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C2B85F-9B61-BBFC-31E9-3C32B8B3928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936" t="55652" r="7393" b="24192"/>
          <a:stretch>
            <a:fillRect/>
          </a:stretch>
        </p:blipFill>
        <p:spPr>
          <a:xfrm>
            <a:off x="0" y="1"/>
            <a:ext cx="14630400" cy="35463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3219"/>
            <a:ext cx="59889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ML Positioning &amp; Ethics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21897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ML Positioning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87107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Decision-support tool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3132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Not an automated promotion system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21897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E4CE6"/>
                </a:solidFill>
                <a:latin typeface="Times New Roman" panose="02020603050405020304" pitchFamily="18" charset="0"/>
                <a:ea typeface="Outfit Bold" pitchFamily="34" charset="-122"/>
                <a:cs typeface="Times New Roman" panose="02020603050405020304" pitchFamily="18" charset="0"/>
              </a:rPr>
              <a:t>Why This Matters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56321" y="38710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Promotions are fairness-sensitive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46761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Human judgment remains essential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4812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Model helps flag candidates for review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369</Words>
  <Application>Microsoft Office PowerPoint</Application>
  <PresentationFormat>Custom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Times New Roman</vt:lpstr>
      <vt:lpstr>Bitter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nandana</dc:creator>
  <cp:lastModifiedBy>Nandana V Shamjith</cp:lastModifiedBy>
  <cp:revision>8</cp:revision>
  <dcterms:created xsi:type="dcterms:W3CDTF">2025-12-22T05:37:33Z</dcterms:created>
  <dcterms:modified xsi:type="dcterms:W3CDTF">2025-12-22T08:33:45Z</dcterms:modified>
</cp:coreProperties>
</file>